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44" r:id="rId2"/>
    <p:sldId id="259" r:id="rId3"/>
    <p:sldId id="276" r:id="rId4"/>
    <p:sldId id="334" r:id="rId5"/>
    <p:sldId id="417" r:id="rId6"/>
    <p:sldId id="281" r:id="rId7"/>
    <p:sldId id="282" r:id="rId8"/>
    <p:sldId id="380" r:id="rId9"/>
    <p:sldId id="397" r:id="rId10"/>
    <p:sldId id="369" r:id="rId11"/>
    <p:sldId id="285" r:id="rId12"/>
    <p:sldId id="286" r:id="rId13"/>
    <p:sldId id="287" r:id="rId14"/>
    <p:sldId id="301" r:id="rId15"/>
    <p:sldId id="311" r:id="rId16"/>
    <p:sldId id="314" r:id="rId17"/>
    <p:sldId id="335" r:id="rId18"/>
    <p:sldId id="359" r:id="rId19"/>
    <p:sldId id="414" r:id="rId20"/>
    <p:sldId id="366" r:id="rId21"/>
    <p:sldId id="365" r:id="rId22"/>
    <p:sldId id="362" r:id="rId23"/>
    <p:sldId id="416" r:id="rId24"/>
    <p:sldId id="415" r:id="rId2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084"/>
    <a:srgbClr val="0B1284"/>
    <a:srgbClr val="692A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51" autoAdjust="0"/>
    <p:restoredTop sz="94679" autoAdjust="0"/>
  </p:normalViewPr>
  <p:slideViewPr>
    <p:cSldViewPr>
      <p:cViewPr varScale="1">
        <p:scale>
          <a:sx n="145" d="100"/>
          <a:sy n="145" d="100"/>
        </p:scale>
        <p:origin x="240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94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84469-2382-41D0-B67F-66E8D8895C2E}" type="datetimeFigureOut">
              <a:rPr lang="pl-PL" smtClean="0"/>
              <a:t>29.05.2023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CA9E4-C8E2-4BFE-A2DB-D22742A959A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725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CA9E4-C8E2-4BFE-A2DB-D22742A959A6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1505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Freeform 17"/>
          <p:cNvSpPr>
            <a:spLocks/>
          </p:cNvSpPr>
          <p:nvPr/>
        </p:nvSpPr>
        <p:spPr bwMode="gray">
          <a:xfrm>
            <a:off x="-9525" y="1085851"/>
            <a:ext cx="9164638" cy="2874169"/>
          </a:xfrm>
          <a:custGeom>
            <a:avLst/>
            <a:gdLst>
              <a:gd name="T0" fmla="*/ 12 w 5773"/>
              <a:gd name="T1" fmla="*/ 124 h 2414"/>
              <a:gd name="T2" fmla="*/ 1381 w 5773"/>
              <a:gd name="T3" fmla="*/ 12 h 2414"/>
              <a:gd name="T4" fmla="*/ 4064 w 5773"/>
              <a:gd name="T5" fmla="*/ 581 h 2414"/>
              <a:gd name="T6" fmla="*/ 5773 w 5773"/>
              <a:gd name="T7" fmla="*/ 118 h 2414"/>
              <a:gd name="T8" fmla="*/ 5766 w 5773"/>
              <a:gd name="T9" fmla="*/ 2151 h 2414"/>
              <a:gd name="T10" fmla="*/ 3966 w 5773"/>
              <a:gd name="T11" fmla="*/ 2263 h 2414"/>
              <a:gd name="T12" fmla="*/ 1963 w 5773"/>
              <a:gd name="T13" fmla="*/ 1897 h 2414"/>
              <a:gd name="T14" fmla="*/ 6 w 5773"/>
              <a:gd name="T15" fmla="*/ 2407 h 2414"/>
              <a:gd name="T16" fmla="*/ 12 w 5773"/>
              <a:gd name="T17" fmla="*/ 124 h 2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73" h="2414">
                <a:moveTo>
                  <a:pt x="12" y="124"/>
                </a:moveTo>
                <a:cubicBezTo>
                  <a:pt x="150" y="76"/>
                  <a:pt x="581" y="0"/>
                  <a:pt x="1381" y="12"/>
                </a:cubicBezTo>
                <a:cubicBezTo>
                  <a:pt x="2181" y="23"/>
                  <a:pt x="3370" y="437"/>
                  <a:pt x="4064" y="581"/>
                </a:cubicBezTo>
                <a:cubicBezTo>
                  <a:pt x="4758" y="725"/>
                  <a:pt x="5635" y="219"/>
                  <a:pt x="5773" y="118"/>
                </a:cubicBezTo>
                <a:lnTo>
                  <a:pt x="5766" y="2151"/>
                </a:lnTo>
                <a:cubicBezTo>
                  <a:pt x="4994" y="2407"/>
                  <a:pt x="4326" y="2311"/>
                  <a:pt x="3966" y="2263"/>
                </a:cubicBezTo>
                <a:cubicBezTo>
                  <a:pt x="3606" y="2215"/>
                  <a:pt x="2715" y="1873"/>
                  <a:pt x="1963" y="1897"/>
                </a:cubicBezTo>
                <a:cubicBezTo>
                  <a:pt x="1305" y="1893"/>
                  <a:pt x="0" y="2402"/>
                  <a:pt x="6" y="2407"/>
                </a:cubicBezTo>
                <a:cubicBezTo>
                  <a:pt x="12" y="2414"/>
                  <a:pt x="12" y="568"/>
                  <a:pt x="12" y="124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90" name="Freeform 18"/>
          <p:cNvSpPr>
            <a:spLocks/>
          </p:cNvSpPr>
          <p:nvPr/>
        </p:nvSpPr>
        <p:spPr bwMode="gray">
          <a:xfrm>
            <a:off x="4763" y="1297781"/>
            <a:ext cx="9150350" cy="2449116"/>
          </a:xfrm>
          <a:custGeom>
            <a:avLst/>
            <a:gdLst>
              <a:gd name="T0" fmla="*/ 6 w 5764"/>
              <a:gd name="T1" fmla="*/ 272 h 2057"/>
              <a:gd name="T2" fmla="*/ 1453 w 5764"/>
              <a:gd name="T3" fmla="*/ 10 h 2057"/>
              <a:gd name="T4" fmla="*/ 4182 w 5764"/>
              <a:gd name="T5" fmla="*/ 482 h 2057"/>
              <a:gd name="T6" fmla="*/ 5764 w 5764"/>
              <a:gd name="T7" fmla="*/ 154 h 2057"/>
              <a:gd name="T8" fmla="*/ 5764 w 5764"/>
              <a:gd name="T9" fmla="*/ 1806 h 2057"/>
              <a:gd name="T10" fmla="*/ 4005 w 5764"/>
              <a:gd name="T11" fmla="*/ 1994 h 2057"/>
              <a:gd name="T12" fmla="*/ 1891 w 5764"/>
              <a:gd name="T13" fmla="*/ 1522 h 2057"/>
              <a:gd name="T14" fmla="*/ 6 w 5764"/>
              <a:gd name="T15" fmla="*/ 1967 h 2057"/>
              <a:gd name="T16" fmla="*/ 6 w 5764"/>
              <a:gd name="T17" fmla="*/ 272 h 2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4" h="2057">
                <a:moveTo>
                  <a:pt x="6" y="272"/>
                </a:moveTo>
                <a:cubicBezTo>
                  <a:pt x="144" y="233"/>
                  <a:pt x="656" y="0"/>
                  <a:pt x="1453" y="10"/>
                </a:cubicBezTo>
                <a:cubicBezTo>
                  <a:pt x="2250" y="20"/>
                  <a:pt x="3475" y="403"/>
                  <a:pt x="4182" y="482"/>
                </a:cubicBezTo>
                <a:cubicBezTo>
                  <a:pt x="4890" y="561"/>
                  <a:pt x="5626" y="237"/>
                  <a:pt x="5764" y="154"/>
                </a:cubicBezTo>
                <a:lnTo>
                  <a:pt x="5764" y="1806"/>
                </a:lnTo>
                <a:cubicBezTo>
                  <a:pt x="4919" y="2052"/>
                  <a:pt x="4485" y="2057"/>
                  <a:pt x="4005" y="1994"/>
                </a:cubicBezTo>
                <a:cubicBezTo>
                  <a:pt x="3526" y="1929"/>
                  <a:pt x="2640" y="1502"/>
                  <a:pt x="1891" y="1522"/>
                </a:cubicBezTo>
                <a:cubicBezTo>
                  <a:pt x="1234" y="1519"/>
                  <a:pt x="0" y="1962"/>
                  <a:pt x="6" y="1967"/>
                </a:cubicBezTo>
                <a:cubicBezTo>
                  <a:pt x="12" y="1972"/>
                  <a:pt x="6" y="641"/>
                  <a:pt x="6" y="272"/>
                </a:cubicBezTo>
                <a:close/>
              </a:path>
            </a:pathLst>
          </a:custGeom>
          <a:solidFill>
            <a:srgbClr val="0B5084"/>
          </a:solidFill>
          <a:ln>
            <a:noFill/>
          </a:ln>
          <a:effectLst/>
          <a:ex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6"/>
          <p:cNvSpPr>
            <a:spLocks/>
          </p:cNvSpPr>
          <p:nvPr userDrawn="1"/>
        </p:nvSpPr>
        <p:spPr bwMode="gray">
          <a:xfrm>
            <a:off x="-11113" y="-20538"/>
            <a:ext cx="9155113" cy="1215628"/>
          </a:xfrm>
          <a:custGeom>
            <a:avLst/>
            <a:gdLst>
              <a:gd name="T0" fmla="*/ 6 w 5767"/>
              <a:gd name="T1" fmla="*/ 109 h 1021"/>
              <a:gd name="T2" fmla="*/ 1427 w 5767"/>
              <a:gd name="T3" fmla="*/ 46 h 1021"/>
              <a:gd name="T4" fmla="*/ 4032 w 5767"/>
              <a:gd name="T5" fmla="*/ 255 h 1021"/>
              <a:gd name="T6" fmla="*/ 5767 w 5767"/>
              <a:gd name="T7" fmla="*/ 0 h 1021"/>
              <a:gd name="T8" fmla="*/ 5767 w 5767"/>
              <a:gd name="T9" fmla="*/ 776 h 1021"/>
              <a:gd name="T10" fmla="*/ 4065 w 5767"/>
              <a:gd name="T11" fmla="*/ 831 h 1021"/>
              <a:gd name="T12" fmla="*/ 1984 w 5767"/>
              <a:gd name="T13" fmla="*/ 674 h 1021"/>
              <a:gd name="T14" fmla="*/ 14 w 5767"/>
              <a:gd name="T15" fmla="*/ 995 h 1021"/>
              <a:gd name="T16" fmla="*/ 6 w 5767"/>
              <a:gd name="T17" fmla="*/ 109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7" h="1021">
                <a:moveTo>
                  <a:pt x="6" y="109"/>
                </a:moveTo>
                <a:cubicBezTo>
                  <a:pt x="144" y="93"/>
                  <a:pt x="626" y="42"/>
                  <a:pt x="1427" y="46"/>
                </a:cubicBezTo>
                <a:cubicBezTo>
                  <a:pt x="2228" y="50"/>
                  <a:pt x="3321" y="224"/>
                  <a:pt x="4032" y="255"/>
                </a:cubicBezTo>
                <a:cubicBezTo>
                  <a:pt x="4742" y="286"/>
                  <a:pt x="5649" y="91"/>
                  <a:pt x="5767" y="0"/>
                </a:cubicBezTo>
                <a:lnTo>
                  <a:pt x="5767" y="776"/>
                </a:lnTo>
                <a:cubicBezTo>
                  <a:pt x="4948" y="879"/>
                  <a:pt x="4543" y="844"/>
                  <a:pt x="4065" y="831"/>
                </a:cubicBezTo>
                <a:cubicBezTo>
                  <a:pt x="3587" y="818"/>
                  <a:pt x="2973" y="694"/>
                  <a:pt x="1984" y="674"/>
                </a:cubicBezTo>
                <a:cubicBezTo>
                  <a:pt x="995" y="654"/>
                  <a:pt x="28" y="969"/>
                  <a:pt x="14" y="995"/>
                </a:cubicBezTo>
                <a:cubicBezTo>
                  <a:pt x="0" y="1021"/>
                  <a:pt x="6" y="255"/>
                  <a:pt x="6" y="109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Freeform 17"/>
          <p:cNvSpPr>
            <a:spLocks/>
          </p:cNvSpPr>
          <p:nvPr userDrawn="1"/>
        </p:nvSpPr>
        <p:spPr bwMode="gray">
          <a:xfrm>
            <a:off x="-14289" y="209848"/>
            <a:ext cx="9161463" cy="754856"/>
          </a:xfrm>
          <a:custGeom>
            <a:avLst/>
            <a:gdLst>
              <a:gd name="T0" fmla="*/ 20 w 5771"/>
              <a:gd name="T1" fmla="*/ 109 h 634"/>
              <a:gd name="T2" fmla="*/ 1442 w 5771"/>
              <a:gd name="T3" fmla="*/ 3 h 634"/>
              <a:gd name="T4" fmla="*/ 4150 w 5771"/>
              <a:gd name="T5" fmla="*/ 148 h 634"/>
              <a:gd name="T6" fmla="*/ 5771 w 5771"/>
              <a:gd name="T7" fmla="*/ 37 h 634"/>
              <a:gd name="T8" fmla="*/ 5771 w 5771"/>
              <a:gd name="T9" fmla="*/ 557 h 634"/>
              <a:gd name="T10" fmla="*/ 3942 w 5771"/>
              <a:gd name="T11" fmla="*/ 592 h 634"/>
              <a:gd name="T12" fmla="*/ 1839 w 5771"/>
              <a:gd name="T13" fmla="*/ 456 h 634"/>
              <a:gd name="T14" fmla="*/ 6 w 5771"/>
              <a:gd name="T15" fmla="*/ 620 h 634"/>
              <a:gd name="T16" fmla="*/ 20 w 5771"/>
              <a:gd name="T17" fmla="*/ 10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71" h="634">
                <a:moveTo>
                  <a:pt x="20" y="109"/>
                </a:moveTo>
                <a:cubicBezTo>
                  <a:pt x="26" y="109"/>
                  <a:pt x="645" y="0"/>
                  <a:pt x="1442" y="3"/>
                </a:cubicBezTo>
                <a:cubicBezTo>
                  <a:pt x="2239" y="6"/>
                  <a:pt x="3443" y="123"/>
                  <a:pt x="4150" y="148"/>
                </a:cubicBezTo>
                <a:cubicBezTo>
                  <a:pt x="4858" y="173"/>
                  <a:pt x="5633" y="63"/>
                  <a:pt x="5771" y="37"/>
                </a:cubicBezTo>
                <a:lnTo>
                  <a:pt x="5771" y="557"/>
                </a:lnTo>
                <a:cubicBezTo>
                  <a:pt x="4926" y="634"/>
                  <a:pt x="4422" y="612"/>
                  <a:pt x="3942" y="592"/>
                </a:cubicBezTo>
                <a:cubicBezTo>
                  <a:pt x="3463" y="572"/>
                  <a:pt x="2588" y="450"/>
                  <a:pt x="1839" y="456"/>
                </a:cubicBezTo>
                <a:cubicBezTo>
                  <a:pt x="1182" y="455"/>
                  <a:pt x="0" y="618"/>
                  <a:pt x="6" y="620"/>
                </a:cubicBezTo>
                <a:cubicBezTo>
                  <a:pt x="12" y="621"/>
                  <a:pt x="14" y="109"/>
                  <a:pt x="20" y="109"/>
                </a:cubicBezTo>
                <a:close/>
              </a:path>
            </a:pathLst>
          </a:custGeom>
          <a:solidFill>
            <a:srgbClr val="0B5084"/>
          </a:solidFill>
          <a:ln>
            <a:noFill/>
          </a:ln>
          <a:effectLst/>
          <a:extLst/>
        </p:spPr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5904656" cy="422672"/>
          </a:xfrm>
          <a:prstGeom prst="rect">
            <a:avLst/>
          </a:prstGeom>
        </p:spPr>
        <p:txBody>
          <a:bodyPr/>
          <a:lstStyle>
            <a:lvl1pPr algn="l"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5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2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522C1-E6B5-43A8-9262-F2C33AD84B4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34BA9B7D-C52A-4006-A070-DF046ABD4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339502"/>
            <a:ext cx="495105" cy="49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6"/>
          <p:cNvSpPr>
            <a:spLocks/>
          </p:cNvSpPr>
          <p:nvPr userDrawn="1"/>
        </p:nvSpPr>
        <p:spPr bwMode="gray">
          <a:xfrm>
            <a:off x="-11113" y="-20538"/>
            <a:ext cx="9155113" cy="1215628"/>
          </a:xfrm>
          <a:custGeom>
            <a:avLst/>
            <a:gdLst>
              <a:gd name="T0" fmla="*/ 6 w 5767"/>
              <a:gd name="T1" fmla="*/ 109 h 1021"/>
              <a:gd name="T2" fmla="*/ 1427 w 5767"/>
              <a:gd name="T3" fmla="*/ 46 h 1021"/>
              <a:gd name="T4" fmla="*/ 4032 w 5767"/>
              <a:gd name="T5" fmla="*/ 255 h 1021"/>
              <a:gd name="T6" fmla="*/ 5767 w 5767"/>
              <a:gd name="T7" fmla="*/ 0 h 1021"/>
              <a:gd name="T8" fmla="*/ 5767 w 5767"/>
              <a:gd name="T9" fmla="*/ 776 h 1021"/>
              <a:gd name="T10" fmla="*/ 4065 w 5767"/>
              <a:gd name="T11" fmla="*/ 831 h 1021"/>
              <a:gd name="T12" fmla="*/ 1984 w 5767"/>
              <a:gd name="T13" fmla="*/ 674 h 1021"/>
              <a:gd name="T14" fmla="*/ 14 w 5767"/>
              <a:gd name="T15" fmla="*/ 995 h 1021"/>
              <a:gd name="T16" fmla="*/ 6 w 5767"/>
              <a:gd name="T17" fmla="*/ 109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67" h="1021">
                <a:moveTo>
                  <a:pt x="6" y="109"/>
                </a:moveTo>
                <a:cubicBezTo>
                  <a:pt x="144" y="93"/>
                  <a:pt x="626" y="42"/>
                  <a:pt x="1427" y="46"/>
                </a:cubicBezTo>
                <a:cubicBezTo>
                  <a:pt x="2228" y="50"/>
                  <a:pt x="3321" y="224"/>
                  <a:pt x="4032" y="255"/>
                </a:cubicBezTo>
                <a:cubicBezTo>
                  <a:pt x="4742" y="286"/>
                  <a:pt x="5649" y="91"/>
                  <a:pt x="5767" y="0"/>
                </a:cubicBezTo>
                <a:lnTo>
                  <a:pt x="5767" y="776"/>
                </a:lnTo>
                <a:cubicBezTo>
                  <a:pt x="4948" y="879"/>
                  <a:pt x="4543" y="844"/>
                  <a:pt x="4065" y="831"/>
                </a:cubicBezTo>
                <a:cubicBezTo>
                  <a:pt x="3587" y="818"/>
                  <a:pt x="2973" y="694"/>
                  <a:pt x="1984" y="674"/>
                </a:cubicBezTo>
                <a:cubicBezTo>
                  <a:pt x="995" y="654"/>
                  <a:pt x="28" y="969"/>
                  <a:pt x="14" y="995"/>
                </a:cubicBezTo>
                <a:cubicBezTo>
                  <a:pt x="0" y="1021"/>
                  <a:pt x="6" y="255"/>
                  <a:pt x="6" y="109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Freeform 17"/>
          <p:cNvSpPr>
            <a:spLocks/>
          </p:cNvSpPr>
          <p:nvPr userDrawn="1"/>
        </p:nvSpPr>
        <p:spPr bwMode="gray">
          <a:xfrm>
            <a:off x="-14289" y="209848"/>
            <a:ext cx="9161463" cy="754856"/>
          </a:xfrm>
          <a:custGeom>
            <a:avLst/>
            <a:gdLst>
              <a:gd name="T0" fmla="*/ 20 w 5771"/>
              <a:gd name="T1" fmla="*/ 109 h 634"/>
              <a:gd name="T2" fmla="*/ 1442 w 5771"/>
              <a:gd name="T3" fmla="*/ 3 h 634"/>
              <a:gd name="T4" fmla="*/ 4150 w 5771"/>
              <a:gd name="T5" fmla="*/ 148 h 634"/>
              <a:gd name="T6" fmla="*/ 5771 w 5771"/>
              <a:gd name="T7" fmla="*/ 37 h 634"/>
              <a:gd name="T8" fmla="*/ 5771 w 5771"/>
              <a:gd name="T9" fmla="*/ 557 h 634"/>
              <a:gd name="T10" fmla="*/ 3942 w 5771"/>
              <a:gd name="T11" fmla="*/ 592 h 634"/>
              <a:gd name="T12" fmla="*/ 1839 w 5771"/>
              <a:gd name="T13" fmla="*/ 456 h 634"/>
              <a:gd name="T14" fmla="*/ 6 w 5771"/>
              <a:gd name="T15" fmla="*/ 620 h 634"/>
              <a:gd name="T16" fmla="*/ 20 w 5771"/>
              <a:gd name="T17" fmla="*/ 109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71" h="634">
                <a:moveTo>
                  <a:pt x="20" y="109"/>
                </a:moveTo>
                <a:cubicBezTo>
                  <a:pt x="26" y="109"/>
                  <a:pt x="645" y="0"/>
                  <a:pt x="1442" y="3"/>
                </a:cubicBezTo>
                <a:cubicBezTo>
                  <a:pt x="2239" y="6"/>
                  <a:pt x="3443" y="123"/>
                  <a:pt x="4150" y="148"/>
                </a:cubicBezTo>
                <a:cubicBezTo>
                  <a:pt x="4858" y="173"/>
                  <a:pt x="5633" y="63"/>
                  <a:pt x="5771" y="37"/>
                </a:cubicBezTo>
                <a:lnTo>
                  <a:pt x="5771" y="557"/>
                </a:lnTo>
                <a:cubicBezTo>
                  <a:pt x="4926" y="634"/>
                  <a:pt x="4422" y="612"/>
                  <a:pt x="3942" y="592"/>
                </a:cubicBezTo>
                <a:cubicBezTo>
                  <a:pt x="3463" y="572"/>
                  <a:pt x="2588" y="450"/>
                  <a:pt x="1839" y="456"/>
                </a:cubicBezTo>
                <a:cubicBezTo>
                  <a:pt x="1182" y="455"/>
                  <a:pt x="0" y="618"/>
                  <a:pt x="6" y="620"/>
                </a:cubicBezTo>
                <a:cubicBezTo>
                  <a:pt x="12" y="621"/>
                  <a:pt x="14" y="109"/>
                  <a:pt x="20" y="109"/>
                </a:cubicBezTo>
                <a:close/>
              </a:path>
            </a:pathLst>
          </a:custGeom>
          <a:solidFill>
            <a:srgbClr val="0B5084"/>
          </a:solidFill>
          <a:ln>
            <a:noFill/>
          </a:ln>
          <a:effectLst/>
          <a:extLst/>
        </p:spPr>
        <p:txBody>
          <a:bodyPr/>
          <a:lstStyle/>
          <a:p>
            <a:endParaRPr lang="pl-PL"/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5904656" cy="422672"/>
          </a:xfrm>
          <a:prstGeom prst="rect">
            <a:avLst/>
          </a:prstGeom>
        </p:spPr>
        <p:txBody>
          <a:bodyPr/>
          <a:lstStyle>
            <a:lvl1pPr algn="l"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3414529-BB33-496B-AB4F-9209044E50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339502"/>
            <a:ext cx="495105" cy="49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800601"/>
            <a:ext cx="2133600" cy="24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800601"/>
            <a:ext cx="2895600" cy="24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800601"/>
            <a:ext cx="2133600" cy="24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1619A1-9F5A-488F-8FAE-0CD6288DB74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123478"/>
            <a:ext cx="87849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rbel" pitchFamily="34" charset="0"/>
              </a:rPr>
              <a:t>Podkarpacka Wojewódzka Komenda OHP w Rzeszowie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A033A3E-454E-4C0D-9820-51C5729F7C01}"/>
              </a:ext>
            </a:extLst>
          </p:cNvPr>
          <p:cNvSpPr/>
          <p:nvPr/>
        </p:nvSpPr>
        <p:spPr>
          <a:xfrm>
            <a:off x="1812619" y="1779662"/>
            <a:ext cx="58221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rbel" panose="020B0503020204020204" pitchFamily="34" charset="0"/>
              </a:rPr>
              <a:t>Ośrodek Szkolenia </a:t>
            </a:r>
          </a:p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rbel" panose="020B0503020204020204" pitchFamily="34" charset="0"/>
              </a:rPr>
              <a:t>i Wychowania w Iwoniczu</a:t>
            </a:r>
            <a:endParaRPr lang="pl-PL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C76DBD5-504F-4B97-A162-9BE6AF50D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51670"/>
            <a:ext cx="1008112" cy="1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0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ZAWÓD FRYZJER</a:t>
            </a:r>
          </a:p>
        </p:txBody>
      </p:sp>
      <p:sp>
        <p:nvSpPr>
          <p:cNvPr id="3" name="Prostokąt 2"/>
          <p:cNvSpPr/>
          <p:nvPr/>
        </p:nvSpPr>
        <p:spPr>
          <a:xfrm>
            <a:off x="313838" y="1133331"/>
            <a:ext cx="8722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Rynek pracy oczekuje na profesjonalnych fryzjerów, których zaangażowanie przyczyni się do podniesienia obrotów firmy usługowej.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16" y="1995685"/>
            <a:ext cx="4530080" cy="300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42" y="1995685"/>
            <a:ext cx="4530080" cy="300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92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8416" y="267494"/>
            <a:ext cx="5241776" cy="422672"/>
          </a:xfrm>
        </p:spPr>
        <p:txBody>
          <a:bodyPr/>
          <a:lstStyle/>
          <a:p>
            <a:r>
              <a:rPr lang="pl-PL" dirty="0"/>
              <a:t>Cele i zadania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371601"/>
            <a:ext cx="8579296" cy="1092138"/>
          </a:xfrm>
        </p:spPr>
        <p:txBody>
          <a:bodyPr/>
          <a:lstStyle/>
          <a:p>
            <a:pPr algn="just">
              <a:lnSpc>
                <a:spcPct val="110000"/>
              </a:lnSpc>
              <a:spcAft>
                <a:spcPts val="0"/>
              </a:spcAft>
              <a:defRPr/>
            </a:pPr>
            <a:r>
              <a:rPr lang="pl-PL" sz="2000" b="1" dirty="0">
                <a:ln>
                  <a:solidFill>
                    <a:srgbClr val="C00000"/>
                  </a:solidFill>
                </a:ln>
              </a:rPr>
              <a:t>Ośrodek Szkolenia i Wychowania </a:t>
            </a:r>
            <a:r>
              <a:rPr lang="pl-PL" sz="2000" dirty="0"/>
              <a:t>(</a:t>
            </a:r>
            <a:r>
              <a:rPr lang="pl-PL" sz="2000" dirty="0" err="1"/>
              <a:t>OSiW</a:t>
            </a:r>
            <a:r>
              <a:rPr lang="pl-PL" sz="2000" dirty="0"/>
              <a:t>) jest jednostką OHP </a:t>
            </a:r>
            <a:br>
              <a:rPr lang="pl-PL" sz="2000" dirty="0"/>
            </a:br>
            <a:r>
              <a:rPr lang="pl-PL" sz="2000" dirty="0"/>
              <a:t>o charakterze </a:t>
            </a:r>
            <a:r>
              <a:rPr lang="pl-PL" sz="2000" b="1" dirty="0"/>
              <a:t>stacjonarnym</a:t>
            </a:r>
            <a:r>
              <a:rPr lang="pl-PL" sz="2000" dirty="0"/>
              <a:t> – zapewnia całodobową opiekę kształcącej się młodzieży, realizującą zadania OHP w zakresie:</a:t>
            </a:r>
          </a:p>
          <a:p>
            <a:endParaRPr lang="pl-PL" sz="2000" dirty="0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 bwMode="auto">
          <a:xfrm>
            <a:off x="-252536" y="2499742"/>
            <a:ext cx="5472608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>
                <a:solidFill>
                  <a:schemeClr val="accent5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accent5">
                    <a:lumMod val="2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accent5">
                    <a:lumMod val="2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5">
                    <a:lumMod val="2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5">
                    <a:lumMod val="2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90600" indent="-6223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pl-PL" sz="2000" kern="0" dirty="0"/>
              <a:t>wychowania, </a:t>
            </a:r>
          </a:p>
          <a:p>
            <a:pPr marL="990600" indent="-6223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pl-PL" sz="2000" kern="0" dirty="0"/>
              <a:t>profilaktyki i resocjalizacji młodzieży zagrożonej niedostosowaniem społecznym, </a:t>
            </a:r>
          </a:p>
          <a:p>
            <a:pPr marL="990600" indent="-6223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pl-PL" sz="2000" kern="0" dirty="0"/>
              <a:t>stwarzaniem warunków do uzupełnienia wykształcenia ogólnego i zdobywania kwalifikacji zawodowych.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endParaRPr lang="pl-PL" sz="2000" kern="0" dirty="0"/>
          </a:p>
        </p:txBody>
      </p:sp>
      <p:pic>
        <p:nvPicPr>
          <p:cNvPr id="10246" name="Picture 6" descr="Znalezione obrazy dla zapytania pom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54" y="2643758"/>
            <a:ext cx="3293602" cy="2294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9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0344" y="267494"/>
            <a:ext cx="6465912" cy="422672"/>
          </a:xfrm>
        </p:spPr>
        <p:txBody>
          <a:bodyPr/>
          <a:lstStyle/>
          <a:p>
            <a:r>
              <a:rPr lang="pl-PL" dirty="0"/>
              <a:t>Charakterystyka procesu wychowania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155576"/>
            <a:ext cx="8291264" cy="2961440"/>
          </a:xfrm>
        </p:spPr>
        <p:txBody>
          <a:bodyPr/>
          <a:lstStyle/>
          <a:p>
            <a:pPr marL="0" indent="0" algn="just" fontAlgn="auto">
              <a:spcAft>
                <a:spcPts val="1200"/>
              </a:spcAft>
              <a:buNone/>
              <a:defRPr/>
            </a:pPr>
            <a:r>
              <a:rPr lang="pl-PL" sz="1800" dirty="0">
                <a:latin typeface="Calibri" pitchFamily="34" charset="0"/>
              </a:rPr>
              <a:t>Młodzież OHP oraz ich rodzice/opiekunowie uzyskują wsparcie poprzez objęcie każdego uczestnika </a:t>
            </a:r>
            <a:r>
              <a:rPr lang="pl-PL" sz="1800" b="1" dirty="0">
                <a:latin typeface="Calibri" pitchFamily="34" charset="0"/>
              </a:rPr>
              <a:t>opieką</a:t>
            </a:r>
            <a:r>
              <a:rPr lang="pl-PL" sz="1800" dirty="0">
                <a:latin typeface="Calibri" pitchFamily="34" charset="0"/>
              </a:rPr>
              <a:t> </a:t>
            </a:r>
            <a:r>
              <a:rPr lang="pl-PL" sz="1800" b="1" dirty="0">
                <a:latin typeface="Calibri" pitchFamily="34" charset="0"/>
              </a:rPr>
              <a:t>wychowawcy</a:t>
            </a:r>
            <a:r>
              <a:rPr lang="pl-PL" sz="1800" dirty="0">
                <a:latin typeface="Calibri" pitchFamily="34" charset="0"/>
              </a:rPr>
              <a:t>, do którego należy:</a:t>
            </a:r>
            <a:r>
              <a:rPr lang="pl-PL" sz="1800" b="1" dirty="0">
                <a:latin typeface="Calibri" pitchFamily="34" charset="0"/>
              </a:rPr>
              <a:t> </a:t>
            </a:r>
          </a:p>
          <a:p>
            <a:pPr marL="357188" indent="-250825" fontAlgn="auto">
              <a:spcAft>
                <a:spcPts val="0"/>
              </a:spcAft>
              <a:defRPr/>
            </a:pPr>
            <a:r>
              <a:rPr lang="pl-PL" sz="1800" dirty="0">
                <a:latin typeface="Calibri" pitchFamily="34" charset="0"/>
              </a:rPr>
              <a:t>monitorowanie postępów w nauce, </a:t>
            </a:r>
          </a:p>
          <a:p>
            <a:pPr marL="357188" indent="-2508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800" dirty="0">
                <a:latin typeface="Calibri" pitchFamily="34" charset="0"/>
              </a:rPr>
              <a:t>monitorowanie warunków pracy i kształcenia zawodowego (ze względu na BHP oraz realizację ramowego planu nauczania), </a:t>
            </a:r>
          </a:p>
          <a:p>
            <a:pPr marL="357188" indent="-250825" fontAlgn="auto">
              <a:spcAft>
                <a:spcPts val="0"/>
              </a:spcAft>
              <a:defRPr/>
            </a:pPr>
            <a:r>
              <a:rPr lang="pl-PL" sz="1800" dirty="0">
                <a:latin typeface="Calibri" pitchFamily="34" charset="0"/>
              </a:rPr>
              <a:t>organizowanie zajęć wyrównawczych w przypadku kłopotów w nauce,</a:t>
            </a:r>
          </a:p>
          <a:p>
            <a:pPr marL="357188" indent="-250825" fontAlgn="auto">
              <a:spcAft>
                <a:spcPts val="0"/>
              </a:spcAft>
              <a:defRPr/>
            </a:pPr>
            <a:r>
              <a:rPr lang="pl-PL" sz="1800" dirty="0">
                <a:latin typeface="Calibri" pitchFamily="34" charset="0"/>
              </a:rPr>
              <a:t>organizowanie pomocy psychologiczno-pedagogicznej w przypadku zaistnienia   takiej konieczności,</a:t>
            </a:r>
          </a:p>
          <a:p>
            <a:pPr marL="357188" indent="-250825" fontAlgn="auto">
              <a:spcAft>
                <a:spcPts val="0"/>
              </a:spcAft>
              <a:defRPr/>
            </a:pPr>
            <a:r>
              <a:rPr lang="pl-PL" sz="1800" dirty="0">
                <a:latin typeface="Calibri" pitchFamily="34" charset="0"/>
              </a:rPr>
              <a:t>udzielanie pomocy w sytuacjach kryzysowych.      </a:t>
            </a:r>
          </a:p>
          <a:p>
            <a:endParaRPr lang="pl-PL" sz="18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81880" y="4117016"/>
            <a:ext cx="8610600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pl-PL" sz="1600" b="1" i="1" dirty="0">
                <a:solidFill>
                  <a:schemeClr val="tx2">
                    <a:lumMod val="50000"/>
                  </a:schemeClr>
                </a:solidFill>
              </a:rPr>
              <a:t>Zatem oprócz wychowawcy w szkole i nauczyciela zawodu </a:t>
            </a:r>
            <a:br>
              <a:rPr lang="pl-PL" sz="1600" b="1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600" b="1" i="1" dirty="0">
                <a:solidFill>
                  <a:schemeClr val="tx2">
                    <a:lumMod val="50000"/>
                  </a:schemeClr>
                </a:solidFill>
              </a:rPr>
              <a:t>u pracodawcy, uczestnik OHP ma dodatkowego opiekuna - wychowawcę z ramienia OHP, który śledząc przebieg jego edukacji pomaga ją  zaplanować i zrealizować.</a:t>
            </a:r>
          </a:p>
        </p:txBody>
      </p:sp>
    </p:spTree>
    <p:extLst>
      <p:ext uri="{BB962C8B-B14F-4D97-AF65-F5344CB8AC3E}">
        <p14:creationId xmlns:p14="http://schemas.microsoft.com/office/powerpoint/2010/main" val="15189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76" y="2409732"/>
            <a:ext cx="3899925" cy="2193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6870"/>
            <a:ext cx="6465912" cy="422672"/>
          </a:xfrm>
        </p:spPr>
        <p:txBody>
          <a:bodyPr/>
          <a:lstStyle/>
          <a:p>
            <a:r>
              <a:rPr lang="pl-PL" dirty="0"/>
              <a:t>Charakterystyka procesu wychowania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28603" y="1131590"/>
            <a:ext cx="8531225" cy="810815"/>
          </a:xfrm>
          <a:prstGeom prst="rect">
            <a:avLst/>
          </a:prstGeom>
          <a:noFill/>
        </p:spPr>
        <p:txBody>
          <a:bodyPr/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+mn-cs"/>
              </a:rPr>
              <a:t>Praca wychowawcza i opiekuńcza prowadzona jest wielostronnie </a:t>
            </a:r>
            <a:br>
              <a:rPr lang="pl-PL" sz="2400" b="1" i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+mn-cs"/>
              </a:rPr>
            </a:br>
            <a:r>
              <a:rPr lang="pl-PL" sz="2400" b="1" i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+mn-cs"/>
              </a:rPr>
              <a:t>i obejmuje zróżnicowane formy działań.  Należą do nich: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b="1" i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 Box 7"/>
          <p:cNvSpPr txBox="1">
            <a:spLocks noGrp="1" noChangeArrowheads="1"/>
          </p:cNvSpPr>
          <p:nvPr>
            <p:ph idx="1"/>
          </p:nvPr>
        </p:nvSpPr>
        <p:spPr bwMode="auto">
          <a:xfrm>
            <a:off x="35496" y="1923678"/>
            <a:ext cx="5645199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0850" indent="-4508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buFont typeface="Wingdings" pitchFamily="2" charset="2"/>
              <a:buChar char="v"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rozmowy indywidualne z uczestnikami i rodzicami;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v"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zajęcia reedukacyjne;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zajęcia wychowawcze w grupach;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wsparcie wychowawczo – opiekuńcze w ramach </a:t>
            </a:r>
            <a:br>
              <a:rPr lang="pl-PL" sz="16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</a:b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programów autorskich, wojewódzkich oraz systemowych, współfinansowanych ze środków Unii Europejskiej;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zebrania z rodzicami i nauczycielami;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v"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spotkania z instruktorami w zakładach pracy;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v"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wizyty domowe u uczestników – jeśli zaistnieje poważny problem a kontakt telefoniczny jest niemożliwy;</a:t>
            </a:r>
          </a:p>
        </p:txBody>
      </p:sp>
    </p:spTree>
    <p:extLst>
      <p:ext uri="{BB962C8B-B14F-4D97-AF65-F5344CB8AC3E}">
        <p14:creationId xmlns:p14="http://schemas.microsoft.com/office/powerpoint/2010/main" val="38769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dodatkowe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C02FE5-0346-45D3-B8A7-F3FC9FC97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67862"/>
            <a:ext cx="2787283" cy="1851670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1024791-443A-447E-8BBE-3DFEB177D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53" y="3351725"/>
            <a:ext cx="2566799" cy="1700276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5BEDB44-0D74-4566-9EB2-833E9AD443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100965"/>
            <a:ext cx="2709249" cy="2031937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059582"/>
            <a:ext cx="8784976" cy="1728192"/>
          </a:xfrm>
        </p:spPr>
        <p:txBody>
          <a:bodyPr/>
          <a:lstStyle/>
          <a:p>
            <a:pPr marL="0" indent="0" algn="just">
              <a:buNone/>
            </a:pPr>
            <a:r>
              <a:rPr lang="pl-PL" sz="1400" dirty="0"/>
              <a:t>Młodzież poza zajęciami szkolnymi uczestniczy w wielu zajęciach dodatkowych tj. plastycznych, filmowych, informatycznych, matematycznych, kulinarnych. Ma możliwość korzystania z wielu atrakcji na terenie Ośrodka m.in. siłownia, sala bilardowa, boiska do siatkówki i koszykówki. Nad realizacją różnorodnych zainteresowań kulturalnych, oświatowych, sportowych i rekreacyjnych czuwa doświadczona kadra pedagogiczna.</a:t>
            </a:r>
          </a:p>
          <a:p>
            <a:pPr algn="just"/>
            <a:endParaRPr lang="pl-PL" sz="140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F0A946B-A3A0-4D74-A9BE-BDFDC5FD70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699" r="29925" b="33374"/>
          <a:stretch/>
        </p:blipFill>
        <p:spPr>
          <a:xfrm>
            <a:off x="6235470" y="2024371"/>
            <a:ext cx="2270546" cy="1526806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Brak opisu.">
            <a:extLst>
              <a:ext uri="{FF2B5EF4-FFF2-40B4-BE49-F238E27FC236}">
                <a16:creationId xmlns:a16="http://schemas.microsoft.com/office/drawing/2014/main" id="{72291645-68A8-40DB-971F-6DFE0F24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65" y="1988734"/>
            <a:ext cx="2651478" cy="1598079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Może być zdjęciem przedstawiającym 5 osób, ludzie siedzą, ludzie stoją i w budynku">
            <a:extLst>
              <a:ext uri="{FF2B5EF4-FFF2-40B4-BE49-F238E27FC236}">
                <a16:creationId xmlns:a16="http://schemas.microsoft.com/office/drawing/2014/main" id="{A1E9C6D0-8529-45B5-A377-2C0CF0590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24151" r="23750"/>
          <a:stretch/>
        </p:blipFill>
        <p:spPr bwMode="auto">
          <a:xfrm>
            <a:off x="4337050" y="3219822"/>
            <a:ext cx="1906762" cy="1913080"/>
          </a:xfrm>
          <a:prstGeom prst="rect">
            <a:avLst/>
          </a:prstGeom>
          <a:solidFill>
            <a:srgbClr val="FFFFFF">
              <a:shade val="85000"/>
            </a:srgbClr>
          </a:solidFill>
          <a:ln w="539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01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pozalekcyjne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27149"/>
            <a:ext cx="3567521" cy="215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86B267E-AF2D-43F2-B63D-17BEF09DA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82905"/>
            <a:ext cx="3935436" cy="217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Brak opisu.">
            <a:extLst>
              <a:ext uri="{FF2B5EF4-FFF2-40B4-BE49-F238E27FC236}">
                <a16:creationId xmlns:a16="http://schemas.microsoft.com/office/drawing/2014/main" id="{D7E20E2E-992B-4E69-8746-12D4ED58D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8" b="15270"/>
          <a:stretch/>
        </p:blipFill>
        <p:spPr bwMode="auto">
          <a:xfrm>
            <a:off x="3891788" y="909340"/>
            <a:ext cx="3780608" cy="2173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k opisu.">
            <a:extLst>
              <a:ext uri="{FF2B5EF4-FFF2-40B4-BE49-F238E27FC236}">
                <a16:creationId xmlns:a16="http://schemas.microsoft.com/office/drawing/2014/main" id="{4BF3E19C-1557-4AA1-8BD3-2C49D72C5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1"/>
          <a:stretch/>
        </p:blipFill>
        <p:spPr bwMode="auto">
          <a:xfrm>
            <a:off x="4782839" y="2982905"/>
            <a:ext cx="3432969" cy="2060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7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Uroczystości - Akademie</a:t>
            </a:r>
          </a:p>
        </p:txBody>
      </p:sp>
      <p:pic>
        <p:nvPicPr>
          <p:cNvPr id="5123" name="Picture 3" descr="C:\Users\HP3\Desktop\Targi Edukacyjne 2017\zdjęcia nowe 2017 zmiejszone do prezentacji\DSC_73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r="3440"/>
          <a:stretch/>
        </p:blipFill>
        <p:spPr bwMode="auto">
          <a:xfrm>
            <a:off x="54992" y="1203598"/>
            <a:ext cx="444500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3598"/>
            <a:ext cx="434666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67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6763122" cy="422672"/>
          </a:xfrm>
        </p:spPr>
        <p:txBody>
          <a:bodyPr/>
          <a:lstStyle/>
          <a:p>
            <a:r>
              <a:rPr lang="pl-PL" dirty="0"/>
              <a:t>Targi Edukacyjne – promocja Ośrodka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883365-47DD-4480-BDC8-A3C8ABE9AA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24136"/>
            <a:ext cx="4397685" cy="293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508BA74-EAEF-46C8-895C-C800D90AF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13" y="1656184"/>
            <a:ext cx="4505697" cy="300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64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848" y="267494"/>
            <a:ext cx="7455172" cy="422672"/>
          </a:xfrm>
        </p:spPr>
        <p:txBody>
          <a:bodyPr/>
          <a:lstStyle/>
          <a:p>
            <a:r>
              <a:rPr lang="pl-PL" dirty="0"/>
              <a:t>Konkurs Sprawny w zawodzie kucharz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6A63AD3-898B-48EB-98FD-A3C97F122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64" y="878418"/>
            <a:ext cx="3121008" cy="2080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5F97399-04BC-43AD-BFBC-BB001A6B0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4" y="2955414"/>
            <a:ext cx="3121008" cy="2067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86BF120-F242-479B-A27C-B4119FA24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802" y="2958690"/>
            <a:ext cx="3039304" cy="206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2A43ECD-7497-49E7-894D-6B8726E1E8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12" y="2940129"/>
            <a:ext cx="3206038" cy="213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51879F6-0B61-4184-A55E-83F90237F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4" y="865419"/>
            <a:ext cx="3101197" cy="2067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23AFF84-76FE-4A7A-B4DB-BC9EAE6755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88" y="949049"/>
            <a:ext cx="2987194" cy="199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6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9769E9-2B64-4E94-AD6A-ABD832C7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7494"/>
            <a:ext cx="6912768" cy="422672"/>
          </a:xfrm>
        </p:spPr>
        <p:txBody>
          <a:bodyPr/>
          <a:lstStyle/>
          <a:p>
            <a:r>
              <a:rPr lang="pl-PL" dirty="0"/>
              <a:t>„Letni wypoczynek z OHP” - warsztaty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AB521ED-B4D3-4CBC-8C6E-3104EDAAA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2" y="1126773"/>
            <a:ext cx="2672513" cy="1770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7D45F27-CD0B-428D-9B87-A5F566479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96" y="1141939"/>
            <a:ext cx="2687062" cy="177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8C9264E-6764-4476-96D7-279379E0DA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58" y="1131590"/>
            <a:ext cx="2687062" cy="177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83CC8AC-22C9-4C6F-82B7-8F006C6DD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11252"/>
            <a:ext cx="2881267" cy="190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1A75298-26C8-49E0-97C3-BB789F1C4A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94" y="2901616"/>
            <a:ext cx="2881267" cy="190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A38B6C4-B34A-4CCB-88C9-CE7B2C7F1D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60" y="2915210"/>
            <a:ext cx="2881267" cy="1908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28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6A8A962-3D9B-4CBF-B742-26E90EAF98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7477" b="10471"/>
          <a:stretch/>
        </p:blipFill>
        <p:spPr>
          <a:xfrm>
            <a:off x="3690" y="1131589"/>
            <a:ext cx="9140309" cy="4135455"/>
          </a:xfrm>
          <a:prstGeom prst="rect">
            <a:avLst/>
          </a:prstGeom>
        </p:spPr>
      </p:pic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317222" y="305332"/>
            <a:ext cx="8640960" cy="422672"/>
          </a:xfrm>
        </p:spPr>
        <p:txBody>
          <a:bodyPr/>
          <a:lstStyle/>
          <a:p>
            <a:pPr algn="ctr"/>
            <a:r>
              <a:rPr lang="pl-PL" dirty="0"/>
              <a:t>NAUKA  PRACA  WYCHOWANIE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522304" y="2246306"/>
            <a:ext cx="2286000" cy="9721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/>
            <a:endParaRPr lang="pl-PL">
              <a:latin typeface="Verdana" pitchFamily="34" charset="0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1102704" y="2232298"/>
            <a:ext cx="2286000" cy="10001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/>
            <a:endParaRPr lang="pl-PL">
              <a:latin typeface="Verdana" pitchFamily="34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217004" y="2392425"/>
            <a:ext cx="2057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l-PL" sz="2000" b="1" dirty="0">
                <a:solidFill>
                  <a:srgbClr val="000000"/>
                </a:solidFill>
              </a:rPr>
              <a:t>Działalność edukacyjna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660646" y="2392425"/>
            <a:ext cx="20383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l-PL" sz="2000" b="1" dirty="0">
                <a:solidFill>
                  <a:srgbClr val="000000"/>
                </a:solidFill>
              </a:rPr>
              <a:t>Działalność komercyjna</a:t>
            </a:r>
          </a:p>
        </p:txBody>
      </p:sp>
      <p:sp>
        <p:nvSpPr>
          <p:cNvPr id="43016" name="Freeform 8"/>
          <p:cNvSpPr>
            <a:spLocks/>
          </p:cNvSpPr>
          <p:nvPr/>
        </p:nvSpPr>
        <p:spPr bwMode="gray">
          <a:xfrm>
            <a:off x="3182329" y="2127394"/>
            <a:ext cx="903288" cy="93106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3017" name="AutoShape 9"/>
          <p:cNvSpPr>
            <a:spLocks noChangeAspect="1" noChangeArrowheads="1" noTextEdit="1"/>
          </p:cNvSpPr>
          <p:nvPr/>
        </p:nvSpPr>
        <p:spPr bwMode="gray">
          <a:xfrm flipH="1">
            <a:off x="4868866" y="2382441"/>
            <a:ext cx="909637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3018" name="Freeform 10"/>
          <p:cNvSpPr>
            <a:spLocks/>
          </p:cNvSpPr>
          <p:nvPr/>
        </p:nvSpPr>
        <p:spPr bwMode="gray">
          <a:xfrm flipH="1">
            <a:off x="4834920" y="2127394"/>
            <a:ext cx="903287" cy="93106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2474178" y="907001"/>
            <a:ext cx="3695700" cy="1443038"/>
            <a:chOff x="1997" y="1314"/>
            <a:chExt cx="1889" cy="1009"/>
          </a:xfrm>
        </p:grpSpPr>
        <p:grpSp>
          <p:nvGrpSpPr>
            <p:cNvPr id="43020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43021" name="Oval 13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43022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sp>
          <p:nvSpPr>
            <p:cNvPr id="43023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l-PL"/>
            </a:p>
          </p:txBody>
        </p:sp>
        <p:sp>
          <p:nvSpPr>
            <p:cNvPr id="43024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l-PL"/>
            </a:p>
          </p:txBody>
        </p:sp>
        <p:sp>
          <p:nvSpPr>
            <p:cNvPr id="43025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l-PL"/>
            </a:p>
          </p:txBody>
        </p:sp>
        <p:sp>
          <p:nvSpPr>
            <p:cNvPr id="43026" name="Oval 18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l-PL"/>
            </a:p>
          </p:txBody>
        </p:sp>
      </p:grp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3131840" y="1059582"/>
            <a:ext cx="240803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pl-P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Ośrodek Szkolenia </a:t>
            </a:r>
          </a:p>
          <a:p>
            <a:pPr algn="ctr" eaLnBrk="0" hangingPunct="0"/>
            <a:r>
              <a:rPr lang="pl-P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Wychowania</a:t>
            </a:r>
          </a:p>
          <a:p>
            <a:pPr algn="ctr" eaLnBrk="0" hangingPunct="0"/>
            <a:r>
              <a:rPr lang="pl-PL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 Iwoniczu</a:t>
            </a:r>
            <a:endParaRPr lang="en-U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Konkursy artystyczne</a:t>
            </a:r>
          </a:p>
        </p:txBody>
      </p:sp>
      <p:pic>
        <p:nvPicPr>
          <p:cNvPr id="3" name="Obraz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46843"/>
            <a:ext cx="2988000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12" y="3033987"/>
            <a:ext cx="2988000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006657"/>
            <a:ext cx="2988000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F80BC48-B474-47C4-AE36-8A82C8E902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2" t="9401" r="32383"/>
          <a:stretch/>
        </p:blipFill>
        <p:spPr>
          <a:xfrm>
            <a:off x="247143" y="1195644"/>
            <a:ext cx="2556616" cy="3676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podkarpacka.ohp.pl/fck_pliki/Zdj_1_SUKCES%20UCZESTNICZKI%20OSiW%20W%20IWONICZU.jpg">
            <a:extLst>
              <a:ext uri="{FF2B5EF4-FFF2-40B4-BE49-F238E27FC236}">
                <a16:creationId xmlns:a16="http://schemas.microsoft.com/office/drawing/2014/main" id="{2B1BCFF5-7A97-41C9-AE3B-E6A7CE207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t="34784" r="16759"/>
          <a:stretch/>
        </p:blipFill>
        <p:spPr bwMode="auto">
          <a:xfrm>
            <a:off x="3024160" y="1203598"/>
            <a:ext cx="2988000" cy="1910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3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3"/>
          <p:cNvSpPr txBox="1">
            <a:spLocks/>
          </p:cNvSpPr>
          <p:nvPr/>
        </p:nvSpPr>
        <p:spPr>
          <a:xfrm>
            <a:off x="547936" y="267494"/>
            <a:ext cx="5904656" cy="42267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pl-PL" dirty="0"/>
              <a:t>Zajęcia dobroczynne - wolontariat</a:t>
            </a:r>
          </a:p>
        </p:txBody>
      </p:sp>
      <p:pic>
        <p:nvPicPr>
          <p:cNvPr id="1026" name="Picture 2" descr="Może być zdjęciem przedstawiającym 4 osoby, ludzie stoją i w budynku">
            <a:extLst>
              <a:ext uri="{FF2B5EF4-FFF2-40B4-BE49-F238E27FC236}">
                <a16:creationId xmlns:a16="http://schemas.microsoft.com/office/drawing/2014/main" id="{5C34B7E8-7550-4D13-897C-549A3ECD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461" y="2482027"/>
            <a:ext cx="3413871" cy="2275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że być zdjęciem przedstawiającym 3 osoby i ludzie stoją">
            <a:extLst>
              <a:ext uri="{FF2B5EF4-FFF2-40B4-BE49-F238E27FC236}">
                <a16:creationId xmlns:a16="http://schemas.microsoft.com/office/drawing/2014/main" id="{FB63FD7E-39AB-4FC9-8BE7-672A08B04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6772"/>
            <a:ext cx="3413871" cy="2560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że być zdjęciem przedstawiającym 3 osoby, ludzie stoją i na świeżym powietrzu">
            <a:extLst>
              <a:ext uri="{FF2B5EF4-FFF2-40B4-BE49-F238E27FC236}">
                <a16:creationId xmlns:a16="http://schemas.microsoft.com/office/drawing/2014/main" id="{8480584B-14D7-43C2-A333-F579A731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98560"/>
            <a:ext cx="2990171" cy="2242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że być zdjęciem przedstawiającym 2 osoby, ludzie stoją, kwiat i na świeżym powietrzu">
            <a:extLst>
              <a:ext uri="{FF2B5EF4-FFF2-40B4-BE49-F238E27FC236}">
                <a16:creationId xmlns:a16="http://schemas.microsoft.com/office/drawing/2014/main" id="{659D7D26-7B83-44DA-9572-079E577BB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7191" r="11901" b="25686"/>
          <a:stretch/>
        </p:blipFill>
        <p:spPr bwMode="auto">
          <a:xfrm>
            <a:off x="2195736" y="2643758"/>
            <a:ext cx="3263586" cy="2386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7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- programy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DEBF47B-4243-4559-B61D-8E5DE1D4D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03" y="3051720"/>
            <a:ext cx="2989547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83DA200-8E63-467F-AE27-14B0D294B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6" y="3076769"/>
            <a:ext cx="3136398" cy="202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Brak opisu.">
            <a:extLst>
              <a:ext uri="{FF2B5EF4-FFF2-40B4-BE49-F238E27FC236}">
                <a16:creationId xmlns:a16="http://schemas.microsoft.com/office/drawing/2014/main" id="{0CB19EBF-0398-4BCB-9C63-3486D573E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6" b="5616"/>
          <a:stretch/>
        </p:blipFill>
        <p:spPr bwMode="auto">
          <a:xfrm>
            <a:off x="3150515" y="1131589"/>
            <a:ext cx="2989547" cy="1955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k opisu.">
            <a:extLst>
              <a:ext uri="{FF2B5EF4-FFF2-40B4-BE49-F238E27FC236}">
                <a16:creationId xmlns:a16="http://schemas.microsoft.com/office/drawing/2014/main" id="{69FAC33B-9C8E-4E2F-8383-B6E23172F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5"/>
          <a:stretch/>
        </p:blipFill>
        <p:spPr bwMode="auto">
          <a:xfrm>
            <a:off x="251520" y="1172962"/>
            <a:ext cx="2898995" cy="1988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że być zdjęciem przedstawiającym co najmniej jedna osoba, ludzie stoją i w budynku">
            <a:extLst>
              <a:ext uri="{FF2B5EF4-FFF2-40B4-BE49-F238E27FC236}">
                <a16:creationId xmlns:a16="http://schemas.microsoft.com/office/drawing/2014/main" id="{57EC3900-99CA-482E-B8BC-07DB9526F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10801" b="22838"/>
          <a:stretch/>
        </p:blipFill>
        <p:spPr bwMode="auto">
          <a:xfrm>
            <a:off x="6091055" y="1154543"/>
            <a:ext cx="2885531" cy="1909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oże być zdjęciem przedstawiającym co najmniej jedna osoba, ludzie stoją i zbiornik wodny">
            <a:extLst>
              <a:ext uri="{FF2B5EF4-FFF2-40B4-BE49-F238E27FC236}">
                <a16:creationId xmlns:a16="http://schemas.microsoft.com/office/drawing/2014/main" id="{ED7E6700-A2CD-44A1-B689-062938D55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/>
          <a:stretch/>
        </p:blipFill>
        <p:spPr bwMode="auto">
          <a:xfrm>
            <a:off x="6049510" y="3040254"/>
            <a:ext cx="2966786" cy="1988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02D55D-CCED-4A9C-86B9-FFCE50E88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7494"/>
            <a:ext cx="6768752" cy="422672"/>
          </a:xfrm>
        </p:spPr>
        <p:txBody>
          <a:bodyPr/>
          <a:lstStyle/>
          <a:p>
            <a:r>
              <a:rPr lang="pl-PL" dirty="0"/>
              <a:t>Zajęcia – konsultacje przed egzaminami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1D2D803-7FFA-4BC8-88B5-11BDD2AE64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/>
          <a:stretch/>
        </p:blipFill>
        <p:spPr>
          <a:xfrm>
            <a:off x="591868" y="915566"/>
            <a:ext cx="3475483" cy="208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1411ECB-AF3F-42DE-A7B1-8D6D42882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" b="9453"/>
          <a:stretch/>
        </p:blipFill>
        <p:spPr>
          <a:xfrm>
            <a:off x="4050840" y="941099"/>
            <a:ext cx="3555812" cy="208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1F8F5DB-C683-4B8D-95DA-607C128DD1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0" b="12201"/>
          <a:stretch/>
        </p:blipFill>
        <p:spPr>
          <a:xfrm>
            <a:off x="179511" y="2929716"/>
            <a:ext cx="4392489" cy="221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D60B5D2-6471-46A3-88B6-E9BAF89EE9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3"/>
          <a:stretch/>
        </p:blipFill>
        <p:spPr>
          <a:xfrm>
            <a:off x="4546900" y="2931790"/>
            <a:ext cx="3697508" cy="213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7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47664" y="1740753"/>
            <a:ext cx="21602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pl-PL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ul. </a:t>
            </a:r>
            <a:r>
              <a:rPr lang="pl-PL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Zadwór</a:t>
            </a:r>
            <a:r>
              <a:rPr lang="pl-PL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5, </a:t>
            </a:r>
          </a:p>
          <a:p>
            <a:pPr eaLnBrk="0" hangingPunct="0"/>
            <a:r>
              <a:rPr lang="pl-PL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38–440 Iwonicz </a:t>
            </a:r>
            <a:br>
              <a:rPr lang="pl-PL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l-PL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Tel.  13 42 502 60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2" y="92701"/>
            <a:ext cx="3429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www.podkarpacka.ohp.pl</a:t>
            </a:r>
          </a:p>
          <a:p>
            <a:pPr eaLnBrk="0" hangingPunct="0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www.oswzadwor.pl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4888" y="4237806"/>
            <a:ext cx="3429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osiwiwonicz@ohp.pl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771550"/>
            <a:ext cx="5419227" cy="3787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4CACB7-E9E3-44C3-8FC1-BBC476E7C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07375"/>
            <a:ext cx="896524" cy="8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7494"/>
            <a:ext cx="5241776" cy="422672"/>
          </a:xfrm>
        </p:spPr>
        <p:txBody>
          <a:bodyPr/>
          <a:lstStyle/>
          <a:p>
            <a:r>
              <a:rPr lang="pl-PL" dirty="0"/>
              <a:t>Oferta edukacyjna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059582"/>
            <a:ext cx="8784976" cy="1427634"/>
          </a:xfrm>
        </p:spPr>
        <p:txBody>
          <a:bodyPr/>
          <a:lstStyle/>
          <a:p>
            <a:pPr marL="0" indent="0" algn="just">
              <a:buNone/>
            </a:pPr>
            <a:r>
              <a:rPr lang="pl-PL" sz="1600" dirty="0"/>
              <a:t>	Oferta Ośrodka Szkolenia i Wychowania skierowana jest do młodzieży w wieku 15-18 lat, zainteresowanej kształceniem się w ramach </a:t>
            </a:r>
            <a:r>
              <a:rPr lang="pl-PL" sz="1600" b="1" dirty="0"/>
              <a:t>branżowej szkoły zawodowej I stopnia</a:t>
            </a:r>
            <a:r>
              <a:rPr lang="pl-PL" sz="1600" dirty="0"/>
              <a:t> (klasa 1, 2, 3). W Ośrodku znajdują się warsztaty szkoleniowe zapewniające możliwość praktycznej nauki zawodu, oraz bardzo dobrze wyposażony internat. Istnieje możliwość przyjęcia młodzieży niepełnosprawnej.</a:t>
            </a:r>
          </a:p>
          <a:p>
            <a:pPr marL="0" indent="0" algn="just">
              <a:buNone/>
            </a:pPr>
            <a:endParaRPr lang="pl-PL" sz="16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0DD2D96-FD2F-4266-8237-F9E65EE90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3"/>
          <a:stretch/>
        </p:blipFill>
        <p:spPr>
          <a:xfrm>
            <a:off x="-325" y="2427765"/>
            <a:ext cx="9144000" cy="27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5241776" cy="422672"/>
          </a:xfrm>
        </p:spPr>
        <p:txBody>
          <a:bodyPr/>
          <a:lstStyle/>
          <a:p>
            <a:r>
              <a:rPr lang="pl-PL" dirty="0"/>
              <a:t>KSZTAŁCENIE ZAWODOWE</a:t>
            </a:r>
          </a:p>
        </p:txBody>
      </p:sp>
      <p:sp>
        <p:nvSpPr>
          <p:cNvPr id="7" name="Prostokąt 6"/>
          <p:cNvSpPr/>
          <p:nvPr/>
        </p:nvSpPr>
        <p:spPr>
          <a:xfrm>
            <a:off x="45532" y="1059582"/>
            <a:ext cx="3421129" cy="18764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000" b="1" dirty="0">
                <a:ln/>
                <a:solidFill>
                  <a:schemeClr val="accent4"/>
                </a:solidFill>
                <a:latin typeface="Agency FB" panose="020B0503020202020204" pitchFamily="34" charset="0"/>
              </a:rPr>
              <a:t>KUCHARZ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000" b="1" dirty="0">
                <a:ln/>
                <a:solidFill>
                  <a:schemeClr val="accent4"/>
                </a:solidFill>
                <a:latin typeface="Agency FB" panose="020B0503020202020204" pitchFamily="34" charset="0"/>
              </a:rPr>
              <a:t>MONTER ZABUDOWY I ROBÓT </a:t>
            </a:r>
            <a:br>
              <a:rPr lang="pl-PL" sz="2000" b="1" dirty="0">
                <a:ln/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pl-PL" sz="2000" b="1" dirty="0">
                <a:ln/>
                <a:solidFill>
                  <a:schemeClr val="accent4"/>
                </a:solidFill>
                <a:latin typeface="Agency FB" panose="020B0503020202020204" pitchFamily="34" charset="0"/>
              </a:rPr>
              <a:t>WYKOŃCZENIOWYCH W BUDOWN.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l-PL" sz="2000" b="1" dirty="0">
                <a:ln/>
                <a:solidFill>
                  <a:schemeClr val="accent4"/>
                </a:solidFill>
                <a:latin typeface="Agency FB" panose="020B0503020202020204" pitchFamily="34" charset="0"/>
              </a:rPr>
              <a:t>FRYZJER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75AF2EB-FAA6-4224-B22D-96889E2E93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9"/>
          <a:stretch/>
        </p:blipFill>
        <p:spPr>
          <a:xfrm>
            <a:off x="331475" y="3016030"/>
            <a:ext cx="2728357" cy="206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46261780-16E8-49D8-9256-DCAA0BBF8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27592"/>
            <a:ext cx="2964309" cy="1976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FDC952F-922D-401D-8248-7202B770BA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7"/>
          <a:stretch/>
        </p:blipFill>
        <p:spPr>
          <a:xfrm>
            <a:off x="6588225" y="2968048"/>
            <a:ext cx="2555776" cy="221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0CED58A-E308-4683-834F-13CC4BD07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8" y="1035981"/>
            <a:ext cx="2886072" cy="192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0B4D63A-9FE7-4E8F-B816-82D8C4E5D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22352"/>
            <a:ext cx="3240361" cy="2159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06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B64335-B171-422A-89A7-9C5DDEE4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KSZTAŁCENIE ZAWODOWE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6E284FC-D61A-44EF-85EE-441BF68EE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75515"/>
            <a:ext cx="4396194" cy="382468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BE00203-86D4-472B-95A5-B911FB91E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75515"/>
            <a:ext cx="3824688" cy="382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Zakwaterowanie i wyżywienie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1200150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b="1" dirty="0">
                <a:solidFill>
                  <a:srgbClr val="FF0000"/>
                </a:solidFill>
              </a:rPr>
              <a:t>BEZPŁATNE ZAKWATEROWANIE I WYŻYWIENIE </a:t>
            </a:r>
          </a:p>
          <a:p>
            <a:pPr marL="0" indent="0" algn="just">
              <a:buNone/>
            </a:pPr>
            <a:r>
              <a:rPr lang="pl-PL" sz="1600" dirty="0"/>
              <a:t>Każdy    uczestnik  ośrodka zakwaterowany  jest w internacie  w   pokoju  dwuosobowym z łazienką i korzysta z bezpłatnego wyżywienia (śniadanie, obiad, kolacja). Szkoła, warsztaty zajęć praktycznych oraz internat znajdują się w jednym kompleksie budynków. </a:t>
            </a:r>
          </a:p>
          <a:p>
            <a:pPr marL="0" indent="0" algn="just">
              <a:buNone/>
            </a:pPr>
            <a:r>
              <a:rPr lang="pl-PL" sz="1600" dirty="0"/>
              <a:t>	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573AE4E-3E31-4B27-98B5-4393A29E51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55" y="2427734"/>
            <a:ext cx="3810000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65CCBCE-5A3E-40B7-853C-36CFD4776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6" y="2427734"/>
            <a:ext cx="3995128" cy="252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31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Płatne praktyki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D85FED-3F1B-404D-9EF1-2CF8C7A02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94" y="1131590"/>
            <a:ext cx="3939902" cy="39399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CCC3526-5969-4BBF-9C0E-D90E1418F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" y="3147813"/>
            <a:ext cx="2376723" cy="158417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7CD4857-2A90-4841-92B6-906C5432C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44" y="1275606"/>
            <a:ext cx="2391904" cy="158417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95372D9-9BB5-4D32-9D75-0E0297137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44" y="3147813"/>
            <a:ext cx="2360894" cy="156363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29464E8-E58F-4C3A-BD41-56ADB227D6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85749"/>
            <a:ext cx="2376722" cy="15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ZAWÓD KUCHARZ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574F6D-2282-4175-A1A0-99D4948CE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" y="1395359"/>
            <a:ext cx="4650454" cy="309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62ADDB2-6922-42D6-B08D-80BB55F73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88" y="1395359"/>
            <a:ext cx="4650455" cy="309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25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348878"/>
            <a:ext cx="7776864" cy="422672"/>
          </a:xfrm>
        </p:spPr>
        <p:txBody>
          <a:bodyPr/>
          <a:lstStyle/>
          <a:p>
            <a:r>
              <a:rPr lang="pl-PL" sz="2000" dirty="0"/>
              <a:t>ZAWÓD MONTER ZABUDOWY I ROBÓT WYKOŃCZENIOWYCH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" y="2571750"/>
            <a:ext cx="9144000" cy="255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35577"/>
            <a:ext cx="293466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19AA61F-9784-4636-A7E0-BB5CD0163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935577"/>
            <a:ext cx="2718501" cy="180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A6CF076-788F-45C1-A0AF-883DB8C9C4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1"/>
          <a:stretch/>
        </p:blipFill>
        <p:spPr>
          <a:xfrm>
            <a:off x="5850342" y="934653"/>
            <a:ext cx="3228097" cy="180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67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69TGp_arrow_light">
  <a:themeElements>
    <a:clrScheme name="Motyw pakietu Office 1">
      <a:dk1>
        <a:srgbClr val="000000"/>
      </a:dk1>
      <a:lt1>
        <a:srgbClr val="FFFFFF"/>
      </a:lt1>
      <a:dk2>
        <a:srgbClr val="233DA9"/>
      </a:dk2>
      <a:lt2>
        <a:srgbClr val="DDDDDD"/>
      </a:lt2>
      <a:accent1>
        <a:srgbClr val="65AAE9"/>
      </a:accent1>
      <a:accent2>
        <a:srgbClr val="B2B2B2"/>
      </a:accent2>
      <a:accent3>
        <a:srgbClr val="FFFFFF"/>
      </a:accent3>
      <a:accent4>
        <a:srgbClr val="000000"/>
      </a:accent4>
      <a:accent5>
        <a:srgbClr val="B8D2F2"/>
      </a:accent5>
      <a:accent6>
        <a:srgbClr val="A1A1A1"/>
      </a:accent6>
      <a:hlink>
        <a:srgbClr val="7DA0D3"/>
      </a:hlink>
      <a:folHlink>
        <a:srgbClr val="B2E385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233DA9"/>
        </a:dk2>
        <a:lt2>
          <a:srgbClr val="DDDDDD"/>
        </a:lt2>
        <a:accent1>
          <a:srgbClr val="65AAE9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B8D2F2"/>
        </a:accent5>
        <a:accent6>
          <a:srgbClr val="A1A1A1"/>
        </a:accent6>
        <a:hlink>
          <a:srgbClr val="7DA0D3"/>
        </a:hlink>
        <a:folHlink>
          <a:srgbClr val="B2E3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632769"/>
        </a:dk2>
        <a:lt2>
          <a:srgbClr val="DDDDDD"/>
        </a:lt2>
        <a:accent1>
          <a:srgbClr val="8B8DE1"/>
        </a:accent1>
        <a:accent2>
          <a:srgbClr val="FF997D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E78A71"/>
        </a:accent6>
        <a:hlink>
          <a:srgbClr val="58AFD2"/>
        </a:hlink>
        <a:folHlink>
          <a:srgbClr val="BFDF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37737F"/>
        </a:dk2>
        <a:lt2>
          <a:srgbClr val="DDDDDD"/>
        </a:lt2>
        <a:accent1>
          <a:srgbClr val="52BCB2"/>
        </a:accent1>
        <a:accent2>
          <a:srgbClr val="E0A56A"/>
        </a:accent2>
        <a:accent3>
          <a:srgbClr val="FFFFFF"/>
        </a:accent3>
        <a:accent4>
          <a:srgbClr val="000000"/>
        </a:accent4>
        <a:accent5>
          <a:srgbClr val="B3DAD5"/>
        </a:accent5>
        <a:accent6>
          <a:srgbClr val="CB955F"/>
        </a:accent6>
        <a:hlink>
          <a:srgbClr val="A0C264"/>
        </a:hlink>
        <a:folHlink>
          <a:srgbClr val="DCDC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169TGp_arrow_light</Template>
  <TotalTime>1291</TotalTime>
  <Words>562</Words>
  <Application>Microsoft Office PowerPoint</Application>
  <PresentationFormat>Pokaz na ekranie (16:9)</PresentationFormat>
  <Paragraphs>64</Paragraphs>
  <Slides>24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2" baseType="lpstr">
      <vt:lpstr>Agency FB</vt:lpstr>
      <vt:lpstr>Arial</vt:lpstr>
      <vt:lpstr>Calibri</vt:lpstr>
      <vt:lpstr>Century Gothic</vt:lpstr>
      <vt:lpstr>Corbel</vt:lpstr>
      <vt:lpstr>Verdana</vt:lpstr>
      <vt:lpstr>Wingdings</vt:lpstr>
      <vt:lpstr>169TGp_arrow_light</vt:lpstr>
      <vt:lpstr>Prezentacja programu PowerPoint</vt:lpstr>
      <vt:lpstr>NAUKA  PRACA  WYCHOWANIE</vt:lpstr>
      <vt:lpstr>Oferta edukacyjna</vt:lpstr>
      <vt:lpstr>KSZTAŁCENIE ZAWODOWE</vt:lpstr>
      <vt:lpstr>KSZTAŁCENIE ZAWODOWE</vt:lpstr>
      <vt:lpstr>Zakwaterowanie i wyżywienie</vt:lpstr>
      <vt:lpstr>Płatne praktyki</vt:lpstr>
      <vt:lpstr>ZAWÓD KUCHARZ</vt:lpstr>
      <vt:lpstr>ZAWÓD MONTER ZABUDOWY I ROBÓT WYKOŃCZENIOWYCH</vt:lpstr>
      <vt:lpstr>ZAWÓD FRYZJER</vt:lpstr>
      <vt:lpstr>Cele i zadania</vt:lpstr>
      <vt:lpstr>Charakterystyka procesu wychowania</vt:lpstr>
      <vt:lpstr>Charakterystyka procesu wychowania</vt:lpstr>
      <vt:lpstr>Zajęcia dodatkowe</vt:lpstr>
      <vt:lpstr>Zajęcia pozalekcyjne</vt:lpstr>
      <vt:lpstr>Uroczystości - Akademie</vt:lpstr>
      <vt:lpstr>Targi Edukacyjne – promocja Ośrodka</vt:lpstr>
      <vt:lpstr>Konkurs Sprawny w zawodzie kucharz</vt:lpstr>
      <vt:lpstr>„Letni wypoczynek z OHP” - warsztaty</vt:lpstr>
      <vt:lpstr>Konkursy artystyczne</vt:lpstr>
      <vt:lpstr>Prezentacja programu PowerPoint</vt:lpstr>
      <vt:lpstr>Zajęcia - programy</vt:lpstr>
      <vt:lpstr>Zajęcia – konsultacje przed egzaminami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Mariusz</dc:creator>
  <cp:lastModifiedBy>LENOVO</cp:lastModifiedBy>
  <cp:revision>219</cp:revision>
  <dcterms:created xsi:type="dcterms:W3CDTF">2013-09-02T20:37:24Z</dcterms:created>
  <dcterms:modified xsi:type="dcterms:W3CDTF">2023-05-29T06:26:59Z</dcterms:modified>
</cp:coreProperties>
</file>